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71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6" r:id="rId10"/>
    <p:sldId id="267" r:id="rId11"/>
    <p:sldId id="270" r:id="rId12"/>
    <p:sldId id="269" r:id="rId13"/>
    <p:sldId id="263" r:id="rId14"/>
    <p:sldId id="264" r:id="rId15"/>
    <p:sldId id="265" r:id="rId16"/>
    <p:sldId id="272" r:id="rId17"/>
  </p:sldIdLst>
  <p:sldSz cx="14630400" cy="8229600"/>
  <p:notesSz cx="8229600" cy="14630400"/>
  <p:embeddedFontLst>
    <p:embeddedFont>
      <p:font typeface="Bricolage Grotesque Semi Bold" panose="020B0604020202020204" charset="0"/>
      <p:regular r:id="rId19"/>
    </p:embeddedFont>
    <p:embeddedFont>
      <p:font typeface="Felix Titling" panose="04060505060202020A04" pitchFamily="82" charset="0"/>
      <p:regular r:id="rId20"/>
    </p:embeddedFont>
    <p:embeddedFont>
      <p:font typeface="Franklin Gothic" panose="020B0604020202020204" charset="0"/>
      <p:bold r:id="rId21"/>
    </p:embeddedFont>
    <p:embeddedFont>
      <p:font typeface="Inter" panose="020B0604020202020204" charset="0"/>
      <p:regular r:id="rId22"/>
    </p:embeddedFont>
    <p:embeddedFont>
      <p:font typeface="Sitka Text Semibold" pitchFamily="2" charset="0"/>
      <p:bold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CFA"/>
    <a:srgbClr val="F9F6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9352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7D6E4-FE59-5DC4-436C-1E430E21F979}"/>
              </a:ext>
            </a:extLst>
          </p:cNvPr>
          <p:cNvSpPr txBox="1"/>
          <p:nvPr/>
        </p:nvSpPr>
        <p:spPr>
          <a:xfrm>
            <a:off x="6354041" y="2420195"/>
            <a:ext cx="7315200" cy="465877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lvl="0">
              <a:lnSpc>
                <a:spcPct val="150000"/>
              </a:lnSpc>
              <a:buClr>
                <a:schemeClr val="lt2"/>
              </a:buClr>
              <a:buSzPts val="1800"/>
            </a:pPr>
            <a:r>
              <a:rPr lang="en-US" b="1" dirty="0">
                <a:latin typeface="Franklin Gothic"/>
                <a:ea typeface="Franklin Gothic"/>
                <a:cs typeface="Franklin Gothic"/>
                <a:sym typeface="Franklin Gothic"/>
              </a:rPr>
              <a:t>Organization Name</a:t>
            </a: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: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Government of Punjab</a:t>
            </a:r>
            <a:r>
              <a:rPr lang="en-US" sz="2000" dirty="0"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 </a:t>
            </a:r>
          </a:p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b="1" dirty="0">
                <a:latin typeface="Franklin Gothic"/>
                <a:ea typeface="Franklin Gothic"/>
                <a:cs typeface="Franklin Gothic"/>
                <a:sym typeface="Franklin Gothic"/>
              </a:rPr>
              <a:t>PS Code: </a:t>
            </a:r>
            <a:r>
              <a:rPr lang="en-US" sz="2000" dirty="0"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SIH25016 </a:t>
            </a:r>
            <a:b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b="1" dirty="0">
                <a:latin typeface="Franklin Gothic"/>
                <a:ea typeface="Franklin Gothic"/>
                <a:cs typeface="Franklin Gothic"/>
                <a:sym typeface="Franklin Gothic"/>
              </a:rPr>
              <a:t>Problem Statement Title </a:t>
            </a: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Student Attendance Monitoring and Analytics System for Colleges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b="1" dirty="0">
                <a:latin typeface="Franklin Gothic"/>
                <a:ea typeface="Franklin Gothic"/>
                <a:cs typeface="Franklin Gothic"/>
                <a:sym typeface="Franklin Gothic"/>
              </a:rPr>
              <a:t>Team Name: </a:t>
            </a:r>
            <a:r>
              <a:rPr lang="en-US" sz="2000" dirty="0"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Iris Scan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b="1" dirty="0">
                <a:latin typeface="Franklin Gothic"/>
                <a:ea typeface="Franklin Gothic"/>
                <a:cs typeface="Franklin Gothic"/>
                <a:sym typeface="Franklin Gothic"/>
              </a:rPr>
              <a:t>Team Leader Name: </a:t>
            </a:r>
            <a:r>
              <a:rPr lang="en-US" sz="2000" dirty="0"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Omkar Vilas Sarpane</a:t>
            </a:r>
            <a:b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b="1" dirty="0">
                <a:latin typeface="Franklin Gothic"/>
                <a:ea typeface="Franklin Gothic"/>
                <a:cs typeface="Franklin Gothic"/>
                <a:sym typeface="Franklin Gothic"/>
              </a:rPr>
              <a:t>Institute Code (AISHE):</a:t>
            </a: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C-34508</a:t>
            </a:r>
            <a:b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b="1" dirty="0">
                <a:latin typeface="Franklin Gothic"/>
                <a:ea typeface="Franklin Gothic"/>
                <a:cs typeface="Franklin Gothic"/>
                <a:sym typeface="Franklin Gothic"/>
              </a:rPr>
              <a:t>Institute Name</a:t>
            </a: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: </a:t>
            </a:r>
            <a:r>
              <a:rPr lang="en-US" sz="2000" dirty="0"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TPCT’s College of Engineering, </a:t>
            </a:r>
            <a:r>
              <a:rPr lang="en-US" sz="2000" dirty="0" err="1"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Dharashiv</a:t>
            </a:r>
            <a:endParaRPr lang="en-US" sz="2000" dirty="0">
              <a:latin typeface="Times New Roman" panose="02020603050405020304" pitchFamily="18" charset="0"/>
              <a:ea typeface="Franklin Gothic"/>
              <a:cs typeface="Times New Roman" panose="02020603050405020304" pitchFamily="18" charset="0"/>
              <a:sym typeface="Franklin Gothic"/>
            </a:endParaRPr>
          </a:p>
          <a:p>
            <a:pPr lvl="0">
              <a:lnSpc>
                <a:spcPct val="150000"/>
              </a:lnSpc>
              <a:spcBef>
                <a:spcPts val="1000"/>
              </a:spcBef>
              <a:buClr>
                <a:schemeClr val="lt2"/>
              </a:buClr>
              <a:buSzPts val="1800"/>
            </a:pPr>
            <a:r>
              <a:rPr lang="en-US" b="1" dirty="0">
                <a:latin typeface="Franklin Gothic"/>
                <a:ea typeface="Franklin Gothic"/>
                <a:cs typeface="Franklin Gothic"/>
                <a:sym typeface="Franklin Gothic"/>
              </a:rPr>
              <a:t>Theme Name: 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Education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EF8265E-8AE3-F948-CDA8-86C08B47DBD2}"/>
              </a:ext>
            </a:extLst>
          </p:cNvPr>
          <p:cNvSpPr/>
          <p:nvPr/>
        </p:nvSpPr>
        <p:spPr>
          <a:xfrm>
            <a:off x="12843164" y="7730836"/>
            <a:ext cx="1652154" cy="362903"/>
          </a:xfrm>
          <a:prstGeom prst="roundRect">
            <a:avLst/>
          </a:prstGeom>
          <a:solidFill>
            <a:srgbClr val="F9F6F4"/>
          </a:solidFill>
          <a:ln>
            <a:solidFill>
              <a:srgbClr val="FDFC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F70A1A-B61C-EB86-6E68-03F64273D08D}"/>
              </a:ext>
            </a:extLst>
          </p:cNvPr>
          <p:cNvSpPr txBox="1"/>
          <p:nvPr/>
        </p:nvSpPr>
        <p:spPr>
          <a:xfrm>
            <a:off x="6120245" y="984970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Basic Details of the Team and Problem Statement</a:t>
            </a:r>
            <a:endParaRPr lang="en-IN" sz="24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F7D7EAF-6253-C7B7-4DDD-45F6EBF1C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79" y="586491"/>
            <a:ext cx="3384482" cy="172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525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8184"/>
            <a:ext cx="6138267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Student Attendance Analytics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579959"/>
            <a:ext cx="9782056" cy="527732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763691" y="6887766"/>
            <a:ext cx="170021" cy="170021"/>
          </a:xfrm>
          <a:prstGeom prst="roundRect">
            <a:avLst>
              <a:gd name="adj" fmla="val 10756"/>
            </a:avLst>
          </a:prstGeom>
          <a:solidFill>
            <a:srgbClr val="42300B"/>
          </a:solidFill>
          <a:ln/>
        </p:spPr>
      </p:sp>
      <p:sp>
        <p:nvSpPr>
          <p:cNvPr id="5" name="Text 2"/>
          <p:cNvSpPr/>
          <p:nvPr/>
        </p:nvSpPr>
        <p:spPr>
          <a:xfrm>
            <a:off x="4994672" y="6887766"/>
            <a:ext cx="613886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</a:t>
            </a:r>
            <a:endParaRPr lang="en-US" sz="1300" dirty="0"/>
          </a:p>
        </p:txBody>
      </p:sp>
      <p:sp>
        <p:nvSpPr>
          <p:cNvPr id="6" name="Shape 3"/>
          <p:cNvSpPr/>
          <p:nvPr/>
        </p:nvSpPr>
        <p:spPr>
          <a:xfrm>
            <a:off x="5760958" y="6887766"/>
            <a:ext cx="170021" cy="170021"/>
          </a:xfrm>
          <a:prstGeom prst="roundRect">
            <a:avLst>
              <a:gd name="adj" fmla="val 10756"/>
            </a:avLst>
          </a:prstGeom>
          <a:solidFill>
            <a:srgbClr val="D79D23"/>
          </a:solidFill>
          <a:ln/>
        </p:spPr>
      </p:sp>
      <p:sp>
        <p:nvSpPr>
          <p:cNvPr id="7" name="Text 4"/>
          <p:cNvSpPr/>
          <p:nvPr/>
        </p:nvSpPr>
        <p:spPr>
          <a:xfrm>
            <a:off x="5991939" y="6887766"/>
            <a:ext cx="566380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Absent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793790" y="7249239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 representation helps students quickly understand their attendance patterns and identify areas needing improvement</a:t>
            </a:r>
            <a:endParaRPr lang="en-US" sz="13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FB1F8FA-6880-C6F6-ED79-EACB26D5C892}"/>
              </a:ext>
            </a:extLst>
          </p:cNvPr>
          <p:cNvSpPr/>
          <p:nvPr/>
        </p:nvSpPr>
        <p:spPr>
          <a:xfrm>
            <a:off x="12843164" y="7730836"/>
            <a:ext cx="1652154" cy="362903"/>
          </a:xfrm>
          <a:prstGeom prst="roundRect">
            <a:avLst/>
          </a:prstGeom>
          <a:solidFill>
            <a:srgbClr val="F9F6F4"/>
          </a:solidFill>
          <a:ln>
            <a:solidFill>
              <a:srgbClr val="FDFC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2802" y="402908"/>
            <a:ext cx="5755362" cy="457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Academic Performance Tracking</a:t>
            </a:r>
            <a:endParaRPr lang="en-US" sz="2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11" y="1246909"/>
            <a:ext cx="11374398" cy="636956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2802" y="8937069"/>
            <a:ext cx="13604796" cy="468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Students can visualize their performance curve across different assessments, identifying strengths and improvement areas. This chart reflects a marking distribution where CA1, Mid Semester, and CA2 are each out of a maximum of 20 marks, while the Final Semester is out of a maximum of 60 marks.</a:t>
            </a:r>
            <a:endParaRPr lang="en-US" sz="115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BA68870-6A0E-EE2A-B4F4-B09E7F501148}"/>
              </a:ext>
            </a:extLst>
          </p:cNvPr>
          <p:cNvSpPr/>
          <p:nvPr/>
        </p:nvSpPr>
        <p:spPr>
          <a:xfrm>
            <a:off x="12843164" y="7730836"/>
            <a:ext cx="1652154" cy="362903"/>
          </a:xfrm>
          <a:prstGeom prst="roundRect">
            <a:avLst/>
          </a:prstGeom>
          <a:solidFill>
            <a:srgbClr val="F9F6F4"/>
          </a:solidFill>
          <a:ln>
            <a:solidFill>
              <a:srgbClr val="FDFC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74520"/>
            <a:ext cx="99243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System Impact Across Stakeholders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36927"/>
            <a:ext cx="4196358" cy="3318153"/>
          </a:xfrm>
          <a:prstGeom prst="roundRect">
            <a:avLst>
              <a:gd name="adj" fmla="val 2871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224" y="3271361"/>
            <a:ext cx="680442" cy="680442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390" y="3420189"/>
            <a:ext cx="306110" cy="38266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8224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For Institutions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8224" y="4669036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360-degree view of student engagement and performance, enabling data-driven decisions and improved outcomes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16962" y="3036927"/>
            <a:ext cx="4196358" cy="3318153"/>
          </a:xfrm>
          <a:prstGeom prst="roundRect">
            <a:avLst>
              <a:gd name="adj" fmla="val 2871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1396" y="3271361"/>
            <a:ext cx="680442" cy="680442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562" y="3420189"/>
            <a:ext cx="306110" cy="38266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51396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For Students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5451396" y="466903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Powerful self-assessment tools for tracking progress and taking ownership of academic journey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9640133" y="3036927"/>
            <a:ext cx="4196358" cy="3318153"/>
          </a:xfrm>
          <a:prstGeom prst="roundRect">
            <a:avLst>
              <a:gd name="adj" fmla="val 2871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4568" y="3271361"/>
            <a:ext cx="680442" cy="680442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1734" y="3420189"/>
            <a:ext cx="306110" cy="382667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74568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For Parents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9874568" y="466903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Direct automated communication channel to stay informed about their child's academic progress</a:t>
            </a:r>
            <a:endParaRPr lang="en-US" sz="17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E741925-C094-CBF5-3810-6AE29982D8C1}"/>
              </a:ext>
            </a:extLst>
          </p:cNvPr>
          <p:cNvSpPr/>
          <p:nvPr/>
        </p:nvSpPr>
        <p:spPr>
          <a:xfrm>
            <a:off x="12843164" y="7730836"/>
            <a:ext cx="1652154" cy="362903"/>
          </a:xfrm>
          <a:prstGeom prst="roundRect">
            <a:avLst/>
          </a:prstGeom>
          <a:solidFill>
            <a:srgbClr val="F9F6F4"/>
          </a:solidFill>
          <a:ln>
            <a:solidFill>
              <a:srgbClr val="FDFC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00802"/>
            <a:ext cx="6307931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Face Recognition Pipeline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1023342" y="1644848"/>
            <a:ext cx="22860" cy="5883950"/>
          </a:xfrm>
          <a:prstGeom prst="roundRect">
            <a:avLst>
              <a:gd name="adj" fmla="val 375070"/>
            </a:avLst>
          </a:prstGeom>
          <a:solidFill>
            <a:srgbClr val="F8ECD3"/>
          </a:solidFill>
          <a:ln/>
        </p:spPr>
      </p:sp>
      <p:sp>
        <p:nvSpPr>
          <p:cNvPr id="5" name="Shape 2"/>
          <p:cNvSpPr/>
          <p:nvPr/>
        </p:nvSpPr>
        <p:spPr>
          <a:xfrm>
            <a:off x="1230094" y="1862971"/>
            <a:ext cx="612338" cy="22860"/>
          </a:xfrm>
          <a:prstGeom prst="roundRect">
            <a:avLst>
              <a:gd name="adj" fmla="val 375070"/>
            </a:avLst>
          </a:prstGeom>
          <a:solidFill>
            <a:srgbClr val="F8ECD3"/>
          </a:solidFill>
          <a:ln/>
        </p:spPr>
      </p:sp>
      <p:sp>
        <p:nvSpPr>
          <p:cNvPr id="6" name="Shape 3"/>
          <p:cNvSpPr/>
          <p:nvPr/>
        </p:nvSpPr>
        <p:spPr>
          <a:xfrm>
            <a:off x="793730" y="1644848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70228" y="1683068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2044065" y="171497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Data Collection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2044065" y="2156222"/>
            <a:ext cx="630614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Students capture multiple face images using IP Webcam for training dataset creation.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230094" y="3436025"/>
            <a:ext cx="612338" cy="22860"/>
          </a:xfrm>
          <a:prstGeom prst="roundRect">
            <a:avLst>
              <a:gd name="adj" fmla="val 375070"/>
            </a:avLst>
          </a:prstGeom>
          <a:solidFill>
            <a:srgbClr val="F8ECD3"/>
          </a:solidFill>
          <a:ln/>
        </p:spPr>
      </p:sp>
      <p:sp>
        <p:nvSpPr>
          <p:cNvPr id="11" name="Shape 8"/>
          <p:cNvSpPr/>
          <p:nvPr/>
        </p:nvSpPr>
        <p:spPr>
          <a:xfrm>
            <a:off x="793730" y="3217902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70228" y="3256121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2044065" y="3288030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Model Training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2044065" y="3729276"/>
            <a:ext cx="630614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processes images to create unique facial embeddings and trains recognition model.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230094" y="5009078"/>
            <a:ext cx="612338" cy="22860"/>
          </a:xfrm>
          <a:prstGeom prst="roundRect">
            <a:avLst>
              <a:gd name="adj" fmla="val 375070"/>
            </a:avLst>
          </a:prstGeom>
          <a:solidFill>
            <a:srgbClr val="F8ECD3"/>
          </a:solidFill>
          <a:ln/>
        </p:spPr>
      </p:sp>
      <p:sp>
        <p:nvSpPr>
          <p:cNvPr id="16" name="Shape 13"/>
          <p:cNvSpPr/>
          <p:nvPr/>
        </p:nvSpPr>
        <p:spPr>
          <a:xfrm>
            <a:off x="793730" y="4790956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70228" y="4829175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2044065" y="4861084"/>
            <a:ext cx="270545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Real-time Recognition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2044065" y="5302329"/>
            <a:ext cx="630614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Live video feed analysis compares detected faces against trained models for matching.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1230094" y="6582132"/>
            <a:ext cx="612338" cy="22860"/>
          </a:xfrm>
          <a:prstGeom prst="roundRect">
            <a:avLst>
              <a:gd name="adj" fmla="val 375070"/>
            </a:avLst>
          </a:prstGeom>
          <a:solidFill>
            <a:srgbClr val="F8ECD3"/>
          </a:solidFill>
          <a:ln/>
        </p:spPr>
      </p:sp>
      <p:sp>
        <p:nvSpPr>
          <p:cNvPr id="21" name="Shape 18"/>
          <p:cNvSpPr/>
          <p:nvPr/>
        </p:nvSpPr>
        <p:spPr>
          <a:xfrm>
            <a:off x="793730" y="6364010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870228" y="6402229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4</a:t>
            </a:r>
            <a:endParaRPr lang="en-US" sz="2400" dirty="0"/>
          </a:p>
        </p:txBody>
      </p:sp>
      <p:sp>
        <p:nvSpPr>
          <p:cNvPr id="23" name="Text 20"/>
          <p:cNvSpPr/>
          <p:nvPr/>
        </p:nvSpPr>
        <p:spPr>
          <a:xfrm>
            <a:off x="2044065" y="643413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Attendance Marking</a:t>
            </a:r>
            <a:endParaRPr lang="en-US" sz="2000" dirty="0"/>
          </a:p>
        </p:txBody>
      </p:sp>
      <p:sp>
        <p:nvSpPr>
          <p:cNvPr id="24" name="Text 21"/>
          <p:cNvSpPr/>
          <p:nvPr/>
        </p:nvSpPr>
        <p:spPr>
          <a:xfrm>
            <a:off x="2044065" y="6875383"/>
            <a:ext cx="630614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Successful matches automatically mark students present, preventing duplicate entries.</a:t>
            </a:r>
            <a:endParaRPr lang="en-US" sz="16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213EFF6-16FF-1A0D-59D7-EEE1477B65EC}"/>
              </a:ext>
            </a:extLst>
          </p:cNvPr>
          <p:cNvSpPr/>
          <p:nvPr/>
        </p:nvSpPr>
        <p:spPr>
          <a:xfrm>
            <a:off x="12843164" y="7730836"/>
            <a:ext cx="1652154" cy="362903"/>
          </a:xfrm>
          <a:prstGeom prst="roundRect">
            <a:avLst/>
          </a:prstGeom>
          <a:solidFill>
            <a:srgbClr val="F9F6F4"/>
          </a:solidFill>
          <a:ln>
            <a:solidFill>
              <a:srgbClr val="FDFC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30567"/>
            <a:ext cx="68650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User Interface Showcase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19788"/>
            <a:ext cx="37408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Professional Splash Screen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10207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Creates an impressive first impression with modern branding and smooth loading experience.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235893" y="4019788"/>
            <a:ext cx="30281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Intuitive Login System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35893" y="4510207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Streamlined authentication with clear role selection for seamless user navigation.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677995" y="4019788"/>
            <a:ext cx="33063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Informative Dashboards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77995" y="4510207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Tailored views providing relevant information and controls for different user types.</a:t>
            </a:r>
            <a:endParaRPr lang="en-US" sz="17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8F71E09-2933-B626-5171-E1F59D2DEFAE}"/>
              </a:ext>
            </a:extLst>
          </p:cNvPr>
          <p:cNvSpPr/>
          <p:nvPr/>
        </p:nvSpPr>
        <p:spPr>
          <a:xfrm>
            <a:off x="12843164" y="7730836"/>
            <a:ext cx="1652154" cy="362903"/>
          </a:xfrm>
          <a:prstGeom prst="roundRect">
            <a:avLst/>
          </a:prstGeom>
          <a:solidFill>
            <a:srgbClr val="F9F6F4"/>
          </a:solidFill>
          <a:ln>
            <a:solidFill>
              <a:srgbClr val="FDFC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18235"/>
            <a:ext cx="87070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Project Success &amp; Future Vision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9399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Achievements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04609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Successfully delivered a fully functional, secure, and user-friendly attendance system that meets all project objectives.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98714"/>
            <a:ext cx="361830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Future Enhancements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93790" y="4650819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integration for scalable data storage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09301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Web and mobile application development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53521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Liveness detection for enhanced security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977414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analytics and reporting features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544389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Thank you for your attention. Questions welcome!</a:t>
            </a:r>
            <a:endParaRPr lang="en-US" sz="17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422327"/>
            <a:ext cx="4885015" cy="353246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2BA5167-6564-753A-484D-12866240555B}"/>
              </a:ext>
            </a:extLst>
          </p:cNvPr>
          <p:cNvSpPr/>
          <p:nvPr/>
        </p:nvSpPr>
        <p:spPr>
          <a:xfrm>
            <a:off x="12843164" y="7730836"/>
            <a:ext cx="1652154" cy="362903"/>
          </a:xfrm>
          <a:prstGeom prst="roundRect">
            <a:avLst/>
          </a:prstGeom>
          <a:solidFill>
            <a:srgbClr val="F9F6F4"/>
          </a:solidFill>
          <a:ln>
            <a:solidFill>
              <a:srgbClr val="FDFC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EE7030-2030-31DA-DAC9-E213EDDE0E48}"/>
              </a:ext>
            </a:extLst>
          </p:cNvPr>
          <p:cNvSpPr txBox="1"/>
          <p:nvPr/>
        </p:nvSpPr>
        <p:spPr>
          <a:xfrm>
            <a:off x="5351318" y="1199695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Felix Titling" panose="04060505060202020A04" pitchFamily="82" charset="0"/>
              </a:rPr>
              <a:t>Team Member Details </a:t>
            </a:r>
            <a:endParaRPr lang="en-IN" sz="2800" dirty="0">
              <a:latin typeface="Felix Titling" panose="04060505060202020A04" pitchFamily="8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6AAA48B-F61C-DE0C-0241-BA60070CE892}"/>
              </a:ext>
            </a:extLst>
          </p:cNvPr>
          <p:cNvSpPr/>
          <p:nvPr/>
        </p:nvSpPr>
        <p:spPr>
          <a:xfrm>
            <a:off x="12843164" y="7730836"/>
            <a:ext cx="1652154" cy="362903"/>
          </a:xfrm>
          <a:prstGeom prst="roundRect">
            <a:avLst/>
          </a:prstGeom>
          <a:solidFill>
            <a:srgbClr val="F9F6F4"/>
          </a:solidFill>
          <a:ln>
            <a:solidFill>
              <a:srgbClr val="FDFC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1316B9-61FD-8612-2A6D-FD2F9E1E0E52}"/>
              </a:ext>
            </a:extLst>
          </p:cNvPr>
          <p:cNvSpPr txBox="1"/>
          <p:nvPr/>
        </p:nvSpPr>
        <p:spPr>
          <a:xfrm>
            <a:off x="3086100" y="1870364"/>
            <a:ext cx="8998527" cy="487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800" b="1" dirty="0">
                <a:solidFill>
                  <a:srgbClr val="5D7C3F"/>
                </a:solidFill>
                <a:latin typeface="Sitka Text Semibold" pitchFamily="2" charset="0"/>
              </a:rPr>
              <a:t>Team Leader Name: Omkar Vilas Sarpane</a:t>
            </a:r>
            <a:endParaRPr lang="en-US" dirty="0">
              <a:latin typeface="Sitka Text Semibold" pitchFamily="2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800" dirty="0">
                <a:latin typeface="Sitka Text Semibold" pitchFamily="2" charset="0"/>
              </a:rPr>
              <a:t>Branch (</a:t>
            </a:r>
            <a:r>
              <a:rPr lang="en-US" sz="1800" dirty="0" err="1">
                <a:latin typeface="Sitka Text Semibold" pitchFamily="2" charset="0"/>
              </a:rPr>
              <a:t>B.Tech</a:t>
            </a:r>
            <a:r>
              <a:rPr lang="en-US" sz="1800" dirty="0">
                <a:latin typeface="Sitka Text Semibold" pitchFamily="2" charset="0"/>
              </a:rPr>
              <a:t>)			Stream (</a:t>
            </a:r>
            <a:r>
              <a:rPr lang="en-US" dirty="0">
                <a:latin typeface="Sitka Text Semibold" pitchFamily="2" charset="0"/>
              </a:rPr>
              <a:t>CSE</a:t>
            </a:r>
            <a:r>
              <a:rPr lang="en-US" sz="1800" dirty="0">
                <a:latin typeface="Sitka Text Semibold" pitchFamily="2" charset="0"/>
              </a:rPr>
              <a:t>)			Year (III) </a:t>
            </a:r>
            <a:endParaRPr lang="en-US" dirty="0">
              <a:latin typeface="Sitka Text Semibold" pitchFamily="2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800" b="1" dirty="0">
                <a:solidFill>
                  <a:srgbClr val="5D7C3F"/>
                </a:solidFill>
                <a:latin typeface="Sitka Text Semibold" pitchFamily="2" charset="0"/>
              </a:rPr>
              <a:t>Team Member 1 Name: </a:t>
            </a:r>
            <a:r>
              <a:rPr lang="en-US" b="1" dirty="0">
                <a:solidFill>
                  <a:srgbClr val="5D7C3F"/>
                </a:solidFill>
                <a:latin typeface="Sitka Text Semibold" pitchFamily="2" charset="0"/>
              </a:rPr>
              <a:t>Harsh Balaji </a:t>
            </a:r>
            <a:r>
              <a:rPr lang="en-US" b="1" dirty="0" err="1">
                <a:solidFill>
                  <a:srgbClr val="5D7C3F"/>
                </a:solidFill>
                <a:latin typeface="Sitka Text Semibold" pitchFamily="2" charset="0"/>
              </a:rPr>
              <a:t>Bangad</a:t>
            </a:r>
            <a:r>
              <a:rPr lang="en-US" b="1" dirty="0">
                <a:solidFill>
                  <a:srgbClr val="5D7C3F"/>
                </a:solidFill>
                <a:latin typeface="Sitka Text Semibold" pitchFamily="2" charset="0"/>
              </a:rPr>
              <a:t> </a:t>
            </a:r>
            <a:endParaRPr lang="en-US" dirty="0">
              <a:latin typeface="Sitka Text Semibold" pitchFamily="2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800" dirty="0">
                <a:latin typeface="Sitka Text Semibold" pitchFamily="2" charset="0"/>
              </a:rPr>
              <a:t>Branch (</a:t>
            </a:r>
            <a:r>
              <a:rPr lang="en-US" sz="1800" dirty="0" err="1">
                <a:latin typeface="Sitka Text Semibold" pitchFamily="2" charset="0"/>
              </a:rPr>
              <a:t>B.Tech</a:t>
            </a:r>
            <a:r>
              <a:rPr lang="en-US" sz="1800" dirty="0">
                <a:latin typeface="Sitka Text Semibold" pitchFamily="2" charset="0"/>
              </a:rPr>
              <a:t>):		Stream (</a:t>
            </a:r>
            <a:r>
              <a:rPr lang="en-US" dirty="0">
                <a:latin typeface="Sitka Text Semibold" pitchFamily="2" charset="0"/>
              </a:rPr>
              <a:t>CSE</a:t>
            </a:r>
            <a:r>
              <a:rPr lang="en-US" sz="1800" dirty="0">
                <a:latin typeface="Sitka Text Semibold" pitchFamily="2" charset="0"/>
              </a:rPr>
              <a:t>)			Year (III) </a:t>
            </a:r>
            <a:endParaRPr lang="en-US" dirty="0">
              <a:latin typeface="Sitka Text Semibold" pitchFamily="2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800" b="1" dirty="0">
                <a:solidFill>
                  <a:srgbClr val="5D7C3F"/>
                </a:solidFill>
                <a:latin typeface="Sitka Text Semibold" pitchFamily="2" charset="0"/>
              </a:rPr>
              <a:t>Team Member 2 Name: </a:t>
            </a:r>
            <a:r>
              <a:rPr lang="en-US" b="1" dirty="0">
                <a:solidFill>
                  <a:srgbClr val="5D7C3F"/>
                </a:solidFill>
                <a:latin typeface="Sitka Text Semibold" pitchFamily="2" charset="0"/>
              </a:rPr>
              <a:t>Manisha Ashok Poul</a:t>
            </a:r>
            <a:endParaRPr lang="en-US" dirty="0">
              <a:latin typeface="Sitka Text Semibold" pitchFamily="2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800" dirty="0">
                <a:latin typeface="Sitka Text Semibold" pitchFamily="2" charset="0"/>
              </a:rPr>
              <a:t>Branch (</a:t>
            </a:r>
            <a:r>
              <a:rPr lang="en-US" sz="1800" dirty="0" err="1">
                <a:latin typeface="Sitka Text Semibold" pitchFamily="2" charset="0"/>
              </a:rPr>
              <a:t>B.Tech</a:t>
            </a:r>
            <a:r>
              <a:rPr lang="en-US" sz="1800" dirty="0">
                <a:latin typeface="Sitka Text Semibold" pitchFamily="2" charset="0"/>
              </a:rPr>
              <a:t>)			Stream (</a:t>
            </a:r>
            <a:r>
              <a:rPr lang="en-US" dirty="0">
                <a:latin typeface="Sitka Text Semibold" pitchFamily="2" charset="0"/>
              </a:rPr>
              <a:t>CSE</a:t>
            </a:r>
            <a:r>
              <a:rPr lang="en-US" sz="1800" dirty="0">
                <a:latin typeface="Sitka Text Semibold" pitchFamily="2" charset="0"/>
              </a:rPr>
              <a:t>)			Year (Iii)</a:t>
            </a:r>
            <a:endParaRPr lang="en-US" dirty="0">
              <a:latin typeface="Sitka Text Semibold" pitchFamily="2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800" b="1" dirty="0">
                <a:solidFill>
                  <a:srgbClr val="5D7C3F"/>
                </a:solidFill>
                <a:latin typeface="Sitka Text Semibold" pitchFamily="2" charset="0"/>
              </a:rPr>
              <a:t>Team Member 3 Name: Geeta Katti</a:t>
            </a:r>
            <a:endParaRPr lang="en-US" dirty="0">
              <a:latin typeface="Sitka Text Semibold" pitchFamily="2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800" dirty="0">
                <a:latin typeface="Sitka Text Semibold" pitchFamily="2" charset="0"/>
              </a:rPr>
              <a:t>Branch (</a:t>
            </a:r>
            <a:r>
              <a:rPr lang="en-US" sz="1800" dirty="0" err="1">
                <a:latin typeface="Sitka Text Semibold" pitchFamily="2" charset="0"/>
              </a:rPr>
              <a:t>B.</a:t>
            </a:r>
            <a:r>
              <a:rPr lang="en-US" dirty="0" err="1">
                <a:latin typeface="Sitka Text Semibold" pitchFamily="2" charset="0"/>
              </a:rPr>
              <a:t>T</a:t>
            </a:r>
            <a:r>
              <a:rPr lang="en-US" sz="1800" dirty="0" err="1">
                <a:latin typeface="Sitka Text Semibold" pitchFamily="2" charset="0"/>
              </a:rPr>
              <a:t>ech</a:t>
            </a:r>
            <a:r>
              <a:rPr lang="en-US" sz="1800" dirty="0">
                <a:latin typeface="Sitka Text Semibold" pitchFamily="2" charset="0"/>
              </a:rPr>
              <a:t>)			Stream (</a:t>
            </a:r>
            <a:r>
              <a:rPr lang="en-US" dirty="0">
                <a:latin typeface="Sitka Text Semibold" pitchFamily="2" charset="0"/>
              </a:rPr>
              <a:t>CSE</a:t>
            </a:r>
            <a:r>
              <a:rPr lang="en-US" sz="1800" dirty="0">
                <a:latin typeface="Sitka Text Semibold" pitchFamily="2" charset="0"/>
              </a:rPr>
              <a:t>)			Year (III)</a:t>
            </a:r>
            <a:endParaRPr lang="en-US" dirty="0">
              <a:latin typeface="Sitka Text Semibold" pitchFamily="2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800" b="1" dirty="0">
                <a:solidFill>
                  <a:srgbClr val="5D7C3F"/>
                </a:solidFill>
                <a:latin typeface="Sitka Text Semibold" pitchFamily="2" charset="0"/>
              </a:rPr>
              <a:t>Team Member 4 Name: </a:t>
            </a:r>
            <a:r>
              <a:rPr lang="en-US" b="1" dirty="0">
                <a:solidFill>
                  <a:srgbClr val="5D7C3F"/>
                </a:solidFill>
                <a:latin typeface="Sitka Text Semibold" pitchFamily="2" charset="0"/>
              </a:rPr>
              <a:t>Priti Maruti Biradar</a:t>
            </a:r>
            <a:endParaRPr lang="en-US" dirty="0">
              <a:latin typeface="Sitka Text Semibold" pitchFamily="2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800" dirty="0">
                <a:latin typeface="Sitka Text Semibold" pitchFamily="2" charset="0"/>
              </a:rPr>
              <a:t>Branch (</a:t>
            </a:r>
            <a:r>
              <a:rPr lang="en-US" sz="1800" dirty="0" err="1">
                <a:latin typeface="Sitka Text Semibold" pitchFamily="2" charset="0"/>
              </a:rPr>
              <a:t>B.Tech</a:t>
            </a:r>
            <a:r>
              <a:rPr lang="en-US" sz="1800" dirty="0">
                <a:latin typeface="Sitka Text Semibold" pitchFamily="2" charset="0"/>
              </a:rPr>
              <a:t>)			Stream (</a:t>
            </a:r>
            <a:r>
              <a:rPr lang="en-US" dirty="0">
                <a:latin typeface="Sitka Text Semibold" pitchFamily="2" charset="0"/>
              </a:rPr>
              <a:t>CSE</a:t>
            </a:r>
            <a:r>
              <a:rPr lang="en-US" sz="1800" dirty="0">
                <a:latin typeface="Sitka Text Semibold" pitchFamily="2" charset="0"/>
              </a:rPr>
              <a:t>)			Year (III)</a:t>
            </a:r>
            <a:endParaRPr lang="en-US" dirty="0">
              <a:latin typeface="Sitka Text Semibold" pitchFamily="2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800" b="1" dirty="0">
                <a:solidFill>
                  <a:srgbClr val="5D7C3F"/>
                </a:solidFill>
                <a:latin typeface="Sitka Text Semibold" pitchFamily="2" charset="0"/>
              </a:rPr>
              <a:t>Team Member 5 Name: </a:t>
            </a:r>
            <a:r>
              <a:rPr lang="en-US" b="1" dirty="0">
                <a:solidFill>
                  <a:srgbClr val="5D7C3F"/>
                </a:solidFill>
                <a:latin typeface="Sitka Text Semibold" pitchFamily="2" charset="0"/>
              </a:rPr>
              <a:t>Rohit </a:t>
            </a:r>
            <a:r>
              <a:rPr lang="en-US" b="1" dirty="0" err="1">
                <a:solidFill>
                  <a:srgbClr val="5D7C3F"/>
                </a:solidFill>
                <a:latin typeface="Sitka Text Semibold" pitchFamily="2" charset="0"/>
              </a:rPr>
              <a:t>Prabhkar</a:t>
            </a:r>
            <a:r>
              <a:rPr lang="en-US" b="1" dirty="0">
                <a:solidFill>
                  <a:srgbClr val="5D7C3F"/>
                </a:solidFill>
                <a:latin typeface="Sitka Text Semibold" pitchFamily="2" charset="0"/>
              </a:rPr>
              <a:t> </a:t>
            </a:r>
            <a:r>
              <a:rPr lang="en-US" b="1" dirty="0" err="1">
                <a:solidFill>
                  <a:srgbClr val="5D7C3F"/>
                </a:solidFill>
                <a:latin typeface="Sitka Text Semibold" pitchFamily="2" charset="0"/>
              </a:rPr>
              <a:t>Bhore</a:t>
            </a:r>
            <a:endParaRPr lang="en-US" dirty="0">
              <a:latin typeface="Sitka Text Semibold" pitchFamily="2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800" dirty="0">
                <a:latin typeface="Sitka Text Semibold" pitchFamily="2" charset="0"/>
              </a:rPr>
              <a:t>Branch (</a:t>
            </a:r>
            <a:r>
              <a:rPr lang="en-US" sz="1800" dirty="0" err="1">
                <a:latin typeface="Sitka Text Semibold" pitchFamily="2" charset="0"/>
              </a:rPr>
              <a:t>B.Tech</a:t>
            </a:r>
            <a:r>
              <a:rPr lang="en-US" sz="1800" dirty="0">
                <a:latin typeface="Sitka Text Semibold" pitchFamily="2" charset="0"/>
              </a:rPr>
              <a:t>)			Stream (AI&amp;DS)			Year (III) </a:t>
            </a:r>
            <a:endParaRPr lang="en-US" dirty="0">
              <a:latin typeface="Sitka Text Semibold" pitchFamily="2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4160"/>
              </a:buClr>
              <a:buSzPts val="1200"/>
              <a:buNone/>
            </a:pPr>
            <a:endParaRPr lang="en-US" dirty="0">
              <a:latin typeface="Sitka Tex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453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997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Acadix Scan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926"/>
                </a:solidFill>
                <a:latin typeface="Felix Titling" panose="04060505060202020A04" pitchFamily="82" charset="0"/>
                <a:ea typeface="Inter" pitchFamily="34" charset="-122"/>
                <a:cs typeface="Inter" pitchFamily="34" charset="-120"/>
              </a:rPr>
              <a:t>AI-Powered Face Recognition Attendance System</a:t>
            </a:r>
            <a:endParaRPr lang="en-US" sz="1750" b="1" dirty="0">
              <a:latin typeface="Felix Titling" panose="04060505060202020A04" pitchFamily="8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Team:- </a:t>
            </a:r>
            <a:r>
              <a:rPr lang="en-US" sz="2000" dirty="0">
                <a:solidFill>
                  <a:srgbClr val="2C2926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Iris Scan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6D727CC-7545-29B7-726D-91A02F5B6C69}"/>
              </a:ext>
            </a:extLst>
          </p:cNvPr>
          <p:cNvSpPr/>
          <p:nvPr/>
        </p:nvSpPr>
        <p:spPr>
          <a:xfrm>
            <a:off x="12843164" y="7730836"/>
            <a:ext cx="1652154" cy="362903"/>
          </a:xfrm>
          <a:prstGeom prst="roundRect">
            <a:avLst/>
          </a:prstGeom>
          <a:solidFill>
            <a:srgbClr val="F9F6F4"/>
          </a:solidFill>
          <a:ln>
            <a:solidFill>
              <a:srgbClr val="FDFC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74864"/>
            <a:ext cx="99980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The Challenge of Manual Attendance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23805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4958239"/>
            <a:ext cx="34809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Time-Consuming Process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44865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Traditional roll calls waste valuable class time and disrupt learning flow.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723805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49582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Human Error Prone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44865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marking leads to mistakes, missed entries, and inconsistent records.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723805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49582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Proxy Attendance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44865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Students can easily mark attendance for absent classmates, compromising accuracy.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702695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Universities need an automated, accurate, and secure solution for modern education.</a:t>
            </a:r>
            <a:endParaRPr lang="en-US" sz="17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4940FA1-49CD-8E4D-35B6-1DF40D48F06B}"/>
              </a:ext>
            </a:extLst>
          </p:cNvPr>
          <p:cNvSpPr/>
          <p:nvPr/>
        </p:nvSpPr>
        <p:spPr>
          <a:xfrm>
            <a:off x="12843164" y="7730836"/>
            <a:ext cx="1652154" cy="362903"/>
          </a:xfrm>
          <a:prstGeom prst="roundRect">
            <a:avLst/>
          </a:prstGeom>
          <a:solidFill>
            <a:srgbClr val="F9F6F4"/>
          </a:solidFill>
          <a:ln>
            <a:solidFill>
              <a:srgbClr val="FDFC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6053137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Introducing Acadix Scan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3316843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Intelligent Automation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21638" y="2319338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sophisticated desktop application built with Python that revolutionises attendance marking through real-time facial recognition technology.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494603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Seamlessly integrates AI-powered identification with user-friendly interfaces for both students and administrators.</a:t>
            </a:r>
            <a:endParaRPr lang="en-US" sz="16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347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45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Key 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22044"/>
            <a:ext cx="6407944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196352"/>
            <a:ext cx="36849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Secure Role-Based System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686770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distinct access levels for students and administrators with robust authentication.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428548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3022044"/>
            <a:ext cx="6408063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28548" y="3196352"/>
            <a:ext cx="38357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Robust Recognition Pipeline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428548" y="3686770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accurate facial identification technology for reliable attendance marking.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141714"/>
            <a:ext cx="6407944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93790" y="5338763"/>
            <a:ext cx="31418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Intuitive User Interface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93790" y="582918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user-friendly graphical interfaces that enhance the overall experience.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04</a:t>
            </a:r>
            <a:endParaRPr lang="en-US" sz="17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5141714"/>
            <a:ext cx="6408063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428548" y="5338763"/>
            <a:ext cx="43219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Persistent Record Management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428548" y="5829181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Maintain comprehensive and manageable student attendance databases.</a:t>
            </a:r>
            <a:endParaRPr lang="en-US" sz="17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E68D1B5-591B-62E7-559D-E8CD210B1710}"/>
              </a:ext>
            </a:extLst>
          </p:cNvPr>
          <p:cNvSpPr/>
          <p:nvPr/>
        </p:nvSpPr>
        <p:spPr>
          <a:xfrm>
            <a:off x="12843164" y="7730836"/>
            <a:ext cx="1652154" cy="362903"/>
          </a:xfrm>
          <a:prstGeom prst="roundRect">
            <a:avLst/>
          </a:prstGeom>
          <a:solidFill>
            <a:srgbClr val="F9F6F4"/>
          </a:solidFill>
          <a:ln>
            <a:solidFill>
              <a:srgbClr val="FDFC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854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System Architecture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13443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3612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Frontend (UI Layer)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2851666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 with PyQt5 for seamless user interaction and intuitive navigation.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804285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031099"/>
            <a:ext cx="29745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Backend (Logic Layer)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4521517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Python scripts managing authentication, data processing, and facial recognition.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474137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5700951"/>
            <a:ext cx="31414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Data Persistence Layer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6191369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Pandas DataFrames with CSV files for lightweight, efficient data storage.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58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Technology Stack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18247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Python 3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3743325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programming language providing robust functionality and extensive library support.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3118247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PyQt5 Framework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07348" y="3743325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Professional GUI development for creating intuitive desktop applications.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5057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Pandas &amp; OpenCV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5547836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manipulation and computer vision libraries for efficient processing.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492275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5057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CSV Storage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07348" y="5547836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Lightweight local file system for reliable data persistence and portability.</a:t>
            </a:r>
            <a:endParaRPr lang="en-US" sz="175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D1C03DD-503D-530C-47BC-98A82E9BF486}"/>
              </a:ext>
            </a:extLst>
          </p:cNvPr>
          <p:cNvSpPr/>
          <p:nvPr/>
        </p:nvSpPr>
        <p:spPr>
          <a:xfrm>
            <a:off x="12843164" y="7730836"/>
            <a:ext cx="1652154" cy="362903"/>
          </a:xfrm>
          <a:prstGeom prst="roundRect">
            <a:avLst/>
          </a:prstGeom>
          <a:solidFill>
            <a:srgbClr val="F9F6F4"/>
          </a:solidFill>
          <a:ln>
            <a:solidFill>
              <a:srgbClr val="FDFC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06924"/>
            <a:ext cx="73803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Dual-Role System Features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38267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E7BF6A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Student Portal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303478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 signup with password hashing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383988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Password recovery via security questions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64498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Personal dashboard with attendance status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45008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Face model training using IP Webcam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625518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Profile information updates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2382679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E7BF6A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Administrator Dashboard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10342721" y="346007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 admin authentication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390227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Live face recognition for class attendance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470737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student management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42721" y="551247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Attendance log viewer with editing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342721" y="631757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export (Excel, CSV, PDF)</a:t>
            </a:r>
            <a:endParaRPr lang="en-US" sz="17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44D9214-81EF-1BB2-A20D-5685C19E6127}"/>
              </a:ext>
            </a:extLst>
          </p:cNvPr>
          <p:cNvSpPr/>
          <p:nvPr/>
        </p:nvSpPr>
        <p:spPr>
          <a:xfrm>
            <a:off x="12843164" y="7730836"/>
            <a:ext cx="1652154" cy="362903"/>
          </a:xfrm>
          <a:prstGeom prst="roundRect">
            <a:avLst/>
          </a:prstGeom>
          <a:solidFill>
            <a:srgbClr val="F9F6F4"/>
          </a:solidFill>
          <a:ln>
            <a:solidFill>
              <a:srgbClr val="FDFC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A5A2F2B-BD50-29A7-33CC-AE0F5C3CE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EDA9650B-3990-D6A8-D032-87A43DEA82B5}"/>
              </a:ext>
            </a:extLst>
          </p:cNvPr>
          <p:cNvSpPr/>
          <p:nvPr/>
        </p:nvSpPr>
        <p:spPr>
          <a:xfrm>
            <a:off x="793790" y="1379815"/>
            <a:ext cx="62810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Proactive Alert System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245FA8B7-4864-3FA5-C49E-E69FB6849A45}"/>
              </a:ext>
            </a:extLst>
          </p:cNvPr>
          <p:cNvSpPr/>
          <p:nvPr/>
        </p:nvSpPr>
        <p:spPr>
          <a:xfrm>
            <a:off x="793790" y="242875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D5A83930-8638-253B-F96F-C76FB716A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83800"/>
            <a:ext cx="3664744" cy="30480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60135AE8-DD2B-B8AE-20C1-14748A6DD1B7}"/>
              </a:ext>
            </a:extLst>
          </p:cNvPr>
          <p:cNvSpPr/>
          <p:nvPr/>
        </p:nvSpPr>
        <p:spPr>
          <a:xfrm>
            <a:off x="793790" y="2958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Automatic Detection</a:t>
            </a:r>
            <a:endParaRPr lang="en-US" sz="22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1F238F50-BEDC-698F-9EBE-84E852154D64}"/>
              </a:ext>
            </a:extLst>
          </p:cNvPr>
          <p:cNvSpPr/>
          <p:nvPr/>
        </p:nvSpPr>
        <p:spPr>
          <a:xfrm>
            <a:off x="793790" y="3448526"/>
            <a:ext cx="36647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monitors attendance and triggers alerts when dropping below 75% threshold</a:t>
            </a:r>
            <a:endParaRPr lang="en-US" sz="175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00626A46-61C9-B50E-D5D5-7B68BA8C5CEC}"/>
              </a:ext>
            </a:extLst>
          </p:cNvPr>
          <p:cNvSpPr/>
          <p:nvPr/>
        </p:nvSpPr>
        <p:spPr>
          <a:xfrm>
            <a:off x="4685348" y="242875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9BDDCF2B-6564-E95F-D411-BCE4C6FE2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348" y="2783800"/>
            <a:ext cx="3664863" cy="30480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477F1FA8-C5A2-6A0E-CFF2-12D7E898C9B6}"/>
              </a:ext>
            </a:extLst>
          </p:cNvPr>
          <p:cNvSpPr/>
          <p:nvPr/>
        </p:nvSpPr>
        <p:spPr>
          <a:xfrm>
            <a:off x="4685348" y="2958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Instant Notification</a:t>
            </a:r>
            <a:endParaRPr lang="en-US" sz="220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3F18A346-EB99-B4F9-0B7F-06D374894AD7}"/>
              </a:ext>
            </a:extLst>
          </p:cNvPr>
          <p:cNvSpPr/>
          <p:nvPr/>
        </p:nvSpPr>
        <p:spPr>
          <a:xfrm>
            <a:off x="4685348" y="3448526"/>
            <a:ext cx="36648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alerts sent simultaneously to student and parent via phone/email</a:t>
            </a:r>
            <a:endParaRPr lang="en-US" sz="1750" dirty="0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B07B3F54-0432-9C42-128B-AD7E0F906F50}"/>
              </a:ext>
            </a:extLst>
          </p:cNvPr>
          <p:cNvSpPr/>
          <p:nvPr/>
        </p:nvSpPr>
        <p:spPr>
          <a:xfrm>
            <a:off x="793790" y="493406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3" name="Image 3" descr="preencoded.png">
            <a:extLst>
              <a:ext uri="{FF2B5EF4-FFF2-40B4-BE49-F238E27FC236}">
                <a16:creationId xmlns:a16="http://schemas.microsoft.com/office/drawing/2014/main" id="{AFDC208D-FBE2-00A9-90EF-14E1CB7E7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266492"/>
            <a:ext cx="7556421" cy="30480"/>
          </a:xfrm>
          <a:prstGeom prst="rect">
            <a:avLst/>
          </a:prstGeom>
        </p:spPr>
      </p:pic>
      <p:sp>
        <p:nvSpPr>
          <p:cNvPr id="14" name="Text 8">
            <a:extLst>
              <a:ext uri="{FF2B5EF4-FFF2-40B4-BE49-F238E27FC236}">
                <a16:creationId xmlns:a16="http://schemas.microsoft.com/office/drawing/2014/main" id="{7A9412F6-F3B9-767A-0DF9-45B712B5E3CC}"/>
              </a:ext>
            </a:extLst>
          </p:cNvPr>
          <p:cNvSpPr/>
          <p:nvPr/>
        </p:nvSpPr>
        <p:spPr>
          <a:xfrm>
            <a:off x="793790" y="54634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Early Intervention</a:t>
            </a:r>
            <a:endParaRPr lang="en-US" sz="2200" dirty="0"/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18C2B34C-FF57-FE0A-DE7C-3614942605D6}"/>
              </a:ext>
            </a:extLst>
          </p:cNvPr>
          <p:cNvSpPr/>
          <p:nvPr/>
        </p:nvSpPr>
        <p:spPr>
          <a:xfrm>
            <a:off x="793790" y="595383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Enables timely communication and proactive support from faculty and parents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78587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913</Words>
  <Application>Microsoft Office PowerPoint</Application>
  <PresentationFormat>Custom</PresentationFormat>
  <Paragraphs>141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Times New Roman</vt:lpstr>
      <vt:lpstr>Bricolage Grotesque Semi Bold</vt:lpstr>
      <vt:lpstr>Inter</vt:lpstr>
      <vt:lpstr>Arial</vt:lpstr>
      <vt:lpstr>Bricolage Grotesque Light</vt:lpstr>
      <vt:lpstr>Sitka Text Semibold</vt:lpstr>
      <vt:lpstr>Franklin Gothic</vt:lpstr>
      <vt:lpstr>Felix Titling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Omkar Sarpane</cp:lastModifiedBy>
  <cp:revision>2</cp:revision>
  <dcterms:created xsi:type="dcterms:W3CDTF">2025-09-24T15:39:47Z</dcterms:created>
  <dcterms:modified xsi:type="dcterms:W3CDTF">2025-09-24T17:29:28Z</dcterms:modified>
</cp:coreProperties>
</file>